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342" r:id="rId2"/>
    <p:sldId id="611" r:id="rId3"/>
    <p:sldId id="609" r:id="rId4"/>
    <p:sldId id="460" r:id="rId5"/>
    <p:sldId id="604" r:id="rId6"/>
    <p:sldId id="656" r:id="rId7"/>
    <p:sldId id="657" r:id="rId8"/>
    <p:sldId id="658" r:id="rId9"/>
    <p:sldId id="660" r:id="rId10"/>
    <p:sldId id="659" r:id="rId11"/>
    <p:sldId id="628"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EEE9AA"/>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47" autoAdjust="0"/>
    <p:restoredTop sz="94660"/>
  </p:normalViewPr>
  <p:slideViewPr>
    <p:cSldViewPr snapToGrid="0">
      <p:cViewPr varScale="1">
        <p:scale>
          <a:sx n="111" d="100"/>
          <a:sy n="111" d="100"/>
        </p:scale>
        <p:origin x="990" y="108"/>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10/6/2021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10/6/2021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3492268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11</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hqprint">
            <a:extLst>
              <a:ext uri="{28A0092B-C50C-407E-A947-70E740481C1C}">
                <a14:useLocalDpi xmlns:a14="http://schemas.microsoft.com/office/drawing/2010/main"/>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hyperlink" Target="https://arctice.srv.axds.co/" TargetMode="Externa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sz="3600" dirty="0"/>
            </a:br>
            <a:r>
              <a:rPr lang="en-US" sz="3600" dirty="0"/>
              <a:t>ADAC Year 8 Customer and Partner Roundtable </a:t>
            </a:r>
            <a:br>
              <a:rPr lang="en-US" sz="3600" dirty="0"/>
            </a:br>
            <a:r>
              <a:rPr lang="en-US" sz="3600" dirty="0"/>
              <a:t>ADAC Project Briefing</a:t>
            </a:r>
            <a:br>
              <a:rPr lang="en-US" sz="3600" dirty="0"/>
            </a:br>
            <a:r>
              <a:rPr lang="en-US" sz="3000" i="1" dirty="0">
                <a:solidFill>
                  <a:srgbClr val="FFFF00"/>
                </a:solidFill>
              </a:rPr>
              <a:t>Arctic Ice Condition Index</a:t>
            </a:r>
          </a:p>
        </p:txBody>
      </p:sp>
      <p:sp>
        <p:nvSpPr>
          <p:cNvPr id="4" name="Text Placeholder 3"/>
          <p:cNvSpPr>
            <a:spLocks noGrp="1"/>
          </p:cNvSpPr>
          <p:nvPr>
            <p:ph type="body" sz="quarter" idx="10"/>
          </p:nvPr>
        </p:nvSpPr>
        <p:spPr>
          <a:xfrm>
            <a:off x="1522384" y="3999702"/>
            <a:ext cx="6633644" cy="1571625"/>
          </a:xfrm>
        </p:spPr>
        <p:txBody>
          <a:bodyPr/>
          <a:lstStyle/>
          <a:p>
            <a:r>
              <a:rPr lang="en-US" dirty="0" err="1">
                <a:solidFill>
                  <a:srgbClr val="FFFF00"/>
                </a:solidFill>
              </a:rPr>
              <a:t>Jifeng</a:t>
            </a:r>
            <a:r>
              <a:rPr lang="en-US" dirty="0">
                <a:solidFill>
                  <a:srgbClr val="FFFF00"/>
                </a:solidFill>
              </a:rPr>
              <a:t> Peng, University of Alaska Anchorage</a:t>
            </a:r>
          </a:p>
          <a:p>
            <a:r>
              <a:rPr lang="en-US" dirty="0">
                <a:solidFill>
                  <a:srgbClr val="FFFF00"/>
                </a:solidFill>
              </a:rPr>
              <a:t>Shawn Butler, University of Alaska Anchorage</a:t>
            </a:r>
          </a:p>
          <a:p>
            <a:r>
              <a:rPr lang="en-US" dirty="0">
                <a:solidFill>
                  <a:srgbClr val="FFFF00"/>
                </a:solidFill>
              </a:rPr>
              <a:t>Jinlun Zhang, University of Washington</a:t>
            </a:r>
          </a:p>
          <a:p>
            <a:r>
              <a:rPr lang="en-US" dirty="0">
                <a:solidFill>
                  <a:srgbClr val="FFFF00"/>
                </a:solidFill>
              </a:rPr>
              <a:t>Kelsey Frazier, University of Alaska Anchorage</a:t>
            </a:r>
          </a:p>
        </p:txBody>
      </p:sp>
      <p:pic>
        <p:nvPicPr>
          <p:cNvPr id="6" name="Picture Placeholder 5">
            <a:extLst>
              <a:ext uri="{FF2B5EF4-FFF2-40B4-BE49-F238E27FC236}">
                <a16:creationId xmlns:a16="http://schemas.microsoft.com/office/drawing/2014/main" id="{B0FD16B1-DDAA-874F-984B-C37CD874AA40}"/>
              </a:ext>
            </a:extLst>
          </p:cNvPr>
          <p:cNvPicPr>
            <a:picLocks noGrp="1" noChangeAspect="1"/>
          </p:cNvPicPr>
          <p:nvPr>
            <p:ph type="pic" sz="quarter" idx="11"/>
          </p:nvPr>
        </p:nvPicPr>
        <p:blipFill>
          <a:blip r:embed="rId2" cstate="hqprint">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B7C1599-DC15-2649-B2EE-8DAA3FCEB17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Description and Baseline</a:t>
            </a:r>
          </a:p>
        </p:txBody>
      </p:sp>
      <p:pic>
        <p:nvPicPr>
          <p:cNvPr id="7" name="Picture 2" descr="Polar Code Ship Safety Infographic smaller ">
            <a:extLst>
              <a:ext uri="{FF2B5EF4-FFF2-40B4-BE49-F238E27FC236}">
                <a16:creationId xmlns:a16="http://schemas.microsoft.com/office/drawing/2014/main" id="{E6D3DB74-206C-2842-B06E-1DAB6D9F404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39981" y="1506612"/>
            <a:ext cx="5668381" cy="4133593"/>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a:extLst>
              <a:ext uri="{FF2B5EF4-FFF2-40B4-BE49-F238E27FC236}">
                <a16:creationId xmlns:a16="http://schemas.microsoft.com/office/drawing/2014/main" id="{9FBE68E7-DC89-DD40-9777-45D02922295E}"/>
              </a:ext>
            </a:extLst>
          </p:cNvPr>
          <p:cNvSpPr txBox="1">
            <a:spLocks/>
          </p:cNvSpPr>
          <p:nvPr/>
        </p:nvSpPr>
        <p:spPr>
          <a:xfrm>
            <a:off x="7298479" y="1506612"/>
            <a:ext cx="4668234" cy="5019675"/>
          </a:xfrm>
          <a:prstGeom prst="rect">
            <a:avLst/>
          </a:prstGeom>
        </p:spPr>
        <p:txBody>
          <a:bodyPr>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0000"/>
              </a:lnSpc>
              <a:spcBef>
                <a:spcPts val="600"/>
              </a:spcBef>
              <a:spcAft>
                <a:spcPts val="1200"/>
              </a:spcAft>
            </a:pPr>
            <a:r>
              <a:rPr lang="en-US" sz="1600" dirty="0"/>
              <a:t>Leveraging team and research skills which developed Great Lakes ICECON, project </a:t>
            </a:r>
            <a:r>
              <a:rPr lang="en-US" sz="1600" dirty="0">
                <a:solidFill>
                  <a:srgbClr val="FFFF00"/>
                </a:solidFill>
              </a:rPr>
              <a:t>ARCTICE</a:t>
            </a:r>
            <a:r>
              <a:rPr lang="en-US" sz="1600" dirty="0"/>
              <a:t> will develop a high-resolution ice condition index for U.S. Arctic Maritime Exclusive Economic Zone (EEZ), including Bering, Chukchi and Beaufort Sea regions </a:t>
            </a:r>
          </a:p>
          <a:p>
            <a:pPr marL="285750" indent="-285750">
              <a:lnSpc>
                <a:spcPct val="110000"/>
              </a:lnSpc>
              <a:spcBef>
                <a:spcPts val="600"/>
              </a:spcBef>
              <a:spcAft>
                <a:spcPts val="1200"/>
              </a:spcAft>
            </a:pPr>
            <a:r>
              <a:rPr lang="en-US" sz="1600" i="1" dirty="0">
                <a:ln w="3175">
                  <a:noFill/>
                </a:ln>
                <a:solidFill>
                  <a:srgbClr val="FFFF00"/>
                </a:solidFill>
              </a:rPr>
              <a:t>ARCTICE</a:t>
            </a:r>
            <a:r>
              <a:rPr lang="en-US" sz="1600" dirty="0"/>
              <a:t> produces an easy-to-understand numeral to communicate ice conditions that are relevant to the capabilities of an individual vessel. This index will be available for current and future ice conditions, providing forecasts up to 1 month in advance</a:t>
            </a:r>
          </a:p>
          <a:p>
            <a:pPr marL="285750" indent="-285750">
              <a:lnSpc>
                <a:spcPct val="110000"/>
              </a:lnSpc>
              <a:spcBef>
                <a:spcPts val="600"/>
              </a:spcBef>
              <a:spcAft>
                <a:spcPts val="1200"/>
              </a:spcAft>
            </a:pPr>
            <a:r>
              <a:rPr lang="en-US" sz="1600" i="1" dirty="0">
                <a:solidFill>
                  <a:srgbClr val="FFFF00"/>
                </a:solidFill>
              </a:rPr>
              <a:t>ARCTICE</a:t>
            </a:r>
            <a:r>
              <a:rPr lang="en-US" sz="1600" dirty="0"/>
              <a:t> supports vessel captains and officers in route planning and determining associated risk for traveling through a region of Arctic water</a:t>
            </a:r>
          </a:p>
        </p:txBody>
      </p:sp>
    </p:spTree>
    <p:extLst>
      <p:ext uri="{BB962C8B-B14F-4D97-AF65-F5344CB8AC3E}">
        <p14:creationId xmlns:p14="http://schemas.microsoft.com/office/powerpoint/2010/main" val="24014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57200"/>
            <a:ext cx="9940158" cy="1049412"/>
          </a:xfrm>
        </p:spPr>
        <p:txBody>
          <a:bodyPr>
            <a:normAutofit/>
          </a:bodyPr>
          <a:lstStyle/>
          <a:p>
            <a:r>
              <a:rPr lang="en-US" sz="3600" dirty="0"/>
              <a:t>Arctic Ice Conditions Index (ARCTICE)  </a:t>
            </a:r>
            <a:br>
              <a:rPr lang="en-US" sz="3600" dirty="0"/>
            </a:br>
            <a:r>
              <a:rPr lang="en-US" sz="2800" dirty="0">
                <a:solidFill>
                  <a:srgbClr val="EEE9AA"/>
                </a:solidFill>
              </a:rPr>
              <a:t>Description and Baseline</a:t>
            </a:r>
          </a:p>
        </p:txBody>
      </p:sp>
      <p:sp>
        <p:nvSpPr>
          <p:cNvPr id="3" name="Content Placeholder 2"/>
          <p:cNvSpPr>
            <a:spLocks noGrp="1"/>
          </p:cNvSpPr>
          <p:nvPr>
            <p:ph idx="4294967295"/>
          </p:nvPr>
        </p:nvSpPr>
        <p:spPr>
          <a:xfrm>
            <a:off x="1061672" y="1465871"/>
            <a:ext cx="6823371" cy="4109428"/>
          </a:xfrm>
        </p:spPr>
        <p:txBody>
          <a:bodyPr>
            <a:noAutofit/>
          </a:bodyPr>
          <a:lstStyle/>
          <a:p>
            <a:pPr>
              <a:lnSpc>
                <a:spcPct val="110000"/>
              </a:lnSpc>
              <a:spcBef>
                <a:spcPts val="600"/>
              </a:spcBef>
              <a:spcAft>
                <a:spcPts val="1200"/>
              </a:spcAft>
            </a:pPr>
            <a:r>
              <a:rPr lang="en-US" sz="1600" dirty="0"/>
              <a:t>Historically many Arctic nations use their own methods for communicating ice conditions. Following the addition of the “POLARIS amendment” to the International Maritime Organization (IMO) Polar Code, communication tools on ice conditions started to migrate to a uniform methodology. </a:t>
            </a:r>
          </a:p>
          <a:p>
            <a:pPr>
              <a:lnSpc>
                <a:spcPct val="110000"/>
              </a:lnSpc>
              <a:spcBef>
                <a:spcPts val="600"/>
              </a:spcBef>
              <a:spcAft>
                <a:spcPts val="1200"/>
              </a:spcAft>
            </a:pPr>
            <a:r>
              <a:rPr lang="en-US" sz="1600" dirty="0"/>
              <a:t>The POLARIS amendment to the IMO Polar Code is based on vetted ice condition processes from the Canadian AIRSS system, the Russian Ice Certificate concept, and additional inputs from other coastal administrators. </a:t>
            </a:r>
          </a:p>
          <a:p>
            <a:pPr>
              <a:lnSpc>
                <a:spcPct val="110000"/>
              </a:lnSpc>
              <a:spcBef>
                <a:spcPts val="600"/>
              </a:spcBef>
              <a:spcAft>
                <a:spcPts val="1200"/>
              </a:spcAft>
            </a:pPr>
            <a:r>
              <a:rPr lang="en-US" sz="1600" dirty="0"/>
              <a:t>While the IMO has no existing or planned international enforcement privileges, the IMO Polar Code is seen as a “best practices” guide, many nations require that vessels comply with the Polar Code.</a:t>
            </a:r>
          </a:p>
        </p:txBody>
      </p:sp>
      <p:pic>
        <p:nvPicPr>
          <p:cNvPr id="4" name="Picture 2" descr="Image result for imo polar code">
            <a:extLst>
              <a:ext uri="{FF2B5EF4-FFF2-40B4-BE49-F238E27FC236}">
                <a16:creationId xmlns:a16="http://schemas.microsoft.com/office/drawing/2014/main" id="{D7BD28AA-CA6E-8B47-A8CE-9EAAF910650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8103416" y="981906"/>
            <a:ext cx="354047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417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97340" y="1506612"/>
            <a:ext cx="10084020" cy="3807953"/>
          </a:xfrm>
        </p:spPr>
        <p:txBody>
          <a:bodyPr>
            <a:normAutofit/>
          </a:bodyPr>
          <a:lstStyle/>
          <a:p>
            <a:pPr lvl="1"/>
            <a:r>
              <a:rPr lang="en-US" dirty="0"/>
              <a:t>Exponential increases in ship traffic through US Arctic EEZ</a:t>
            </a:r>
          </a:p>
          <a:p>
            <a:pPr lvl="1"/>
            <a:r>
              <a:rPr lang="en-US" dirty="0"/>
              <a:t>Foreign industry is transporting LNG through Chukchi and Bering Sea year round, attracting interest from other companies and nations</a:t>
            </a:r>
          </a:p>
          <a:p>
            <a:pPr lvl="1"/>
            <a:r>
              <a:rPr lang="en-US" dirty="0"/>
              <a:t>Arctic mariners experience long distances between ports of call, communication shortfalls, increasingly unpredictable weather patters, and limited USCG SAR availability</a:t>
            </a:r>
          </a:p>
          <a:p>
            <a:pPr lvl="1"/>
            <a:r>
              <a:rPr lang="en-US" dirty="0"/>
              <a:t>Vessels historically have travelled through the ice without knowledge of potential risks from the sea ice, sometimes getting stuck and needing assistance</a:t>
            </a:r>
          </a:p>
          <a:p>
            <a:pPr lvl="1"/>
            <a:endParaRPr lang="en-US" dirty="0"/>
          </a:p>
          <a:p>
            <a:endParaRPr lang="en-US" dirty="0"/>
          </a:p>
        </p:txBody>
      </p:sp>
      <p:sp>
        <p:nvSpPr>
          <p:cNvPr id="5" name="Title 1">
            <a:extLst>
              <a:ext uri="{FF2B5EF4-FFF2-40B4-BE49-F238E27FC236}">
                <a16:creationId xmlns:a16="http://schemas.microsoft.com/office/drawing/2014/main" id="{33779E81-290B-EF46-85A0-B3D6B1D3141D}"/>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Relevance to DHS and USCG</a:t>
            </a:r>
          </a:p>
        </p:txBody>
      </p:sp>
    </p:spTree>
    <p:extLst>
      <p:ext uri="{BB962C8B-B14F-4D97-AF65-F5344CB8AC3E}">
        <p14:creationId xmlns:p14="http://schemas.microsoft.com/office/powerpoint/2010/main" val="59829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2623" y="1491271"/>
            <a:ext cx="6538622" cy="1271386"/>
          </a:xfrm>
        </p:spPr>
        <p:txBody>
          <a:bodyPr>
            <a:noAutofit/>
          </a:bodyPr>
          <a:lstStyle/>
          <a:p>
            <a:pPr marL="514350" lvl="0" indent="-514350">
              <a:spcAft>
                <a:spcPts val="600"/>
              </a:spcAft>
              <a:buFont typeface="+mj-lt"/>
              <a:buAutoNum type="arabicPeriod"/>
            </a:pPr>
            <a:r>
              <a:rPr lang="en-US" sz="1800" dirty="0">
                <a:solidFill>
                  <a:srgbClr val="EEE9AA"/>
                </a:solidFill>
              </a:rPr>
              <a:t>Provide and confirm the ARCTICE vessel classification index;</a:t>
            </a:r>
          </a:p>
          <a:p>
            <a:pPr marL="514350" lvl="0" indent="-514350">
              <a:spcAft>
                <a:spcPts val="600"/>
              </a:spcAft>
              <a:buFont typeface="+mj-lt"/>
              <a:buAutoNum type="arabicPeriod"/>
            </a:pPr>
            <a:r>
              <a:rPr lang="en-US" sz="1800" dirty="0">
                <a:solidFill>
                  <a:srgbClr val="EEE9AA"/>
                </a:solidFill>
              </a:rPr>
              <a:t>Investigate other national models (in particular, Canadian programs)</a:t>
            </a:r>
          </a:p>
          <a:p>
            <a:pPr marL="514350" lvl="0" indent="-514350">
              <a:spcAft>
                <a:spcPts val="600"/>
              </a:spcAft>
              <a:buFont typeface="+mj-lt"/>
              <a:buAutoNum type="arabicPeriod"/>
            </a:pPr>
            <a:r>
              <a:rPr lang="en-US" sz="1800" dirty="0">
                <a:solidFill>
                  <a:srgbClr val="EEE9AA"/>
                </a:solidFill>
              </a:rPr>
              <a:t>Determine suitable environmental factors;</a:t>
            </a:r>
          </a:p>
          <a:p>
            <a:pPr marL="514350" lvl="0" indent="-514350">
              <a:spcAft>
                <a:spcPts val="600"/>
              </a:spcAft>
              <a:buFont typeface="+mj-lt"/>
              <a:buAutoNum type="arabicPeriod"/>
            </a:pPr>
            <a:r>
              <a:rPr lang="en-US" sz="1800" dirty="0">
                <a:solidFill>
                  <a:srgbClr val="EEE9AA"/>
                </a:solidFill>
              </a:rPr>
              <a:t>Integration of the index to a visualization tool as an aid to vessel mariner planning and underway activities;</a:t>
            </a:r>
          </a:p>
          <a:p>
            <a:pPr marL="514350" lvl="0" indent="-514350">
              <a:spcAft>
                <a:spcPts val="600"/>
              </a:spcAft>
              <a:buFont typeface="+mj-lt"/>
              <a:buAutoNum type="arabicPeriod"/>
            </a:pPr>
            <a:r>
              <a:rPr lang="en-US" sz="1800" dirty="0">
                <a:solidFill>
                  <a:srgbClr val="EEE9AA"/>
                </a:solidFill>
              </a:rPr>
              <a:t>Transition the ARCTICE to an operational destination.</a:t>
            </a:r>
          </a:p>
          <a:p>
            <a:pPr marL="514350" lvl="0" indent="-514350">
              <a:spcAft>
                <a:spcPts val="600"/>
              </a:spcAft>
              <a:buFont typeface="+mj-lt"/>
              <a:buAutoNum type="arabicPeriod"/>
            </a:pPr>
            <a:endParaRPr lang="en-US" sz="1800" dirty="0"/>
          </a:p>
        </p:txBody>
      </p:sp>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Prior Work Completed </a:t>
            </a:r>
          </a:p>
        </p:txBody>
      </p:sp>
      <p:pic>
        <p:nvPicPr>
          <p:cNvPr id="9" name="Picture 2">
            <a:extLst>
              <a:ext uri="{FF2B5EF4-FFF2-40B4-BE49-F238E27FC236}">
                <a16:creationId xmlns:a16="http://schemas.microsoft.com/office/drawing/2014/main" id="{A638049F-FA6F-4D33-A16E-FE6FAA9FFC5B}"/>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8013940" y="1999056"/>
            <a:ext cx="3825592" cy="3642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999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9446089" cy="2682875"/>
          </a:xfrm>
        </p:spPr>
        <p:txBody>
          <a:bodyPr>
            <a:noAutofit/>
          </a:bodyPr>
          <a:lstStyle/>
          <a:p>
            <a:pPr>
              <a:spcAft>
                <a:spcPts val="1200"/>
              </a:spcAft>
              <a:buFontTx/>
              <a:buChar char="•"/>
            </a:pPr>
            <a:r>
              <a:rPr lang="en-US" altLang="en-US" sz="2400" dirty="0"/>
              <a:t>Conduct ARCTICE validation;</a:t>
            </a:r>
          </a:p>
          <a:p>
            <a:pPr>
              <a:spcAft>
                <a:spcPts val="1200"/>
              </a:spcAft>
              <a:buFontTx/>
              <a:buChar char="•"/>
            </a:pPr>
            <a:r>
              <a:rPr lang="en-US" sz="2400" dirty="0"/>
              <a:t>Increase the accessibility of ARCTICE products;</a:t>
            </a:r>
          </a:p>
          <a:p>
            <a:pPr>
              <a:spcAft>
                <a:spcPts val="1200"/>
              </a:spcAft>
              <a:buFontTx/>
              <a:buChar char="•"/>
            </a:pPr>
            <a:r>
              <a:rPr lang="en-US" altLang="en-US" sz="2400" dirty="0"/>
              <a:t>Transition the ARCTICE to an operational destination;</a:t>
            </a:r>
          </a:p>
          <a:p>
            <a:pPr>
              <a:spcAft>
                <a:spcPts val="1200"/>
              </a:spcAft>
              <a:buFontTx/>
              <a:buChar char="•"/>
            </a:pPr>
            <a:r>
              <a:rPr lang="en-US" altLang="en-US" sz="2400" dirty="0"/>
              <a:t>Investigate application of ARCTICE RIO charts to forecast Bering Strait traffic bound for a future Arctic Port in Nome, AK.</a:t>
            </a:r>
          </a:p>
          <a:p>
            <a:pPr marL="0" indent="0">
              <a:spcAft>
                <a:spcPts val="1200"/>
              </a:spcAft>
              <a:buNone/>
            </a:pPr>
            <a:endParaRPr lang="en-US" altLang="en-US" sz="2400" dirty="0"/>
          </a:p>
          <a:p>
            <a:pPr>
              <a:spcAft>
                <a:spcPts val="1200"/>
              </a:spcAft>
              <a:buFontTx/>
              <a:buChar char="•"/>
            </a:pPr>
            <a:endParaRPr lang="en-US" altLang="en-US" sz="2400" dirty="0"/>
          </a:p>
        </p:txBody>
      </p:sp>
    </p:spTree>
    <p:extLst>
      <p:ext uri="{BB962C8B-B14F-4D97-AF65-F5344CB8AC3E}">
        <p14:creationId xmlns:p14="http://schemas.microsoft.com/office/powerpoint/2010/main" val="1326222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8134874" cy="2682875"/>
          </a:xfrm>
        </p:spPr>
        <p:txBody>
          <a:bodyPr>
            <a:noAutofit/>
          </a:bodyPr>
          <a:lstStyle/>
          <a:p>
            <a:pPr>
              <a:spcAft>
                <a:spcPts val="1200"/>
              </a:spcAft>
              <a:buFontTx/>
              <a:buChar char="•"/>
            </a:pPr>
            <a:r>
              <a:rPr lang="en-US" altLang="en-US" sz="2400" dirty="0"/>
              <a:t>Conduct ARCTICE validation;</a:t>
            </a:r>
          </a:p>
          <a:p>
            <a:pPr lvl="1">
              <a:spcAft>
                <a:spcPts val="1200"/>
              </a:spcAft>
              <a:buFontTx/>
              <a:buChar char="•"/>
            </a:pPr>
            <a:r>
              <a:rPr lang="en-US" altLang="en-US" sz="2000" dirty="0"/>
              <a:t>Received part of the ice data from USNIC on board Healy (acknowledgement to Sofia Montalvo, Michael Lowe and Bailey Miller from USNIC);</a:t>
            </a:r>
          </a:p>
          <a:p>
            <a:pPr lvl="1">
              <a:spcAft>
                <a:spcPts val="1200"/>
              </a:spcAft>
              <a:buFontTx/>
              <a:buChar char="•"/>
            </a:pPr>
            <a:r>
              <a:rPr lang="en-US" altLang="en-US" sz="2000" dirty="0"/>
              <a:t>Data analysis in Q2.</a:t>
            </a:r>
          </a:p>
          <a:p>
            <a:pPr lvl="1">
              <a:spcAft>
                <a:spcPts val="1200"/>
              </a:spcAft>
              <a:buFontTx/>
              <a:buChar char="•"/>
            </a:pPr>
            <a:endParaRPr lang="en-US" altLang="en-US" sz="2000" dirty="0"/>
          </a:p>
          <a:p>
            <a:pPr>
              <a:spcAft>
                <a:spcPts val="1200"/>
              </a:spcAft>
              <a:buFontTx/>
              <a:buChar char="•"/>
            </a:pPr>
            <a:endParaRPr lang="en-US" altLang="en-US" sz="2400" dirty="0"/>
          </a:p>
        </p:txBody>
      </p:sp>
    </p:spTree>
    <p:extLst>
      <p:ext uri="{BB962C8B-B14F-4D97-AF65-F5344CB8AC3E}">
        <p14:creationId xmlns:p14="http://schemas.microsoft.com/office/powerpoint/2010/main" val="191062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9540979" cy="2682875"/>
          </a:xfrm>
        </p:spPr>
        <p:txBody>
          <a:bodyPr>
            <a:noAutofit/>
          </a:bodyPr>
          <a:lstStyle/>
          <a:p>
            <a:pPr>
              <a:spcAft>
                <a:spcPts val="1200"/>
              </a:spcAft>
              <a:buFontTx/>
              <a:buChar char="•"/>
            </a:pPr>
            <a:r>
              <a:rPr lang="en-US" altLang="en-US" sz="2400" dirty="0"/>
              <a:t>Conduct ARCTICE validation;</a:t>
            </a:r>
          </a:p>
          <a:p>
            <a:pPr>
              <a:spcAft>
                <a:spcPts val="1200"/>
              </a:spcAft>
              <a:buFontTx/>
              <a:buChar char="•"/>
            </a:pPr>
            <a:r>
              <a:rPr lang="en-US" sz="2400" dirty="0"/>
              <a:t>Increase the accessibility of ARCTICE products;</a:t>
            </a:r>
          </a:p>
          <a:p>
            <a:pPr lvl="1">
              <a:spcAft>
                <a:spcPts val="1200"/>
              </a:spcAft>
              <a:buFontTx/>
              <a:buChar char="•"/>
            </a:pPr>
            <a:r>
              <a:rPr lang="en-US" altLang="en-US" sz="2000" dirty="0"/>
              <a:t>Collaborated with Axiom Data Science on making the website more user-friendly.</a:t>
            </a:r>
          </a:p>
          <a:p>
            <a:pPr lvl="1">
              <a:spcAft>
                <a:spcPts val="1200"/>
              </a:spcAft>
              <a:buFontTx/>
              <a:buChar char="•"/>
            </a:pPr>
            <a:r>
              <a:rPr lang="en-US" altLang="en-US" sz="2000" dirty="0"/>
              <a:t>New website: </a:t>
            </a:r>
            <a:r>
              <a:rPr lang="en-US" altLang="en-US" sz="2000" dirty="0">
                <a:hlinkClick r:id="rId2"/>
              </a:rPr>
              <a:t>https://arctice.srv.axds.co/</a:t>
            </a:r>
            <a:endParaRPr lang="en-US" altLang="en-US" sz="2000" dirty="0"/>
          </a:p>
        </p:txBody>
      </p:sp>
    </p:spTree>
    <p:extLst>
      <p:ext uri="{BB962C8B-B14F-4D97-AF65-F5344CB8AC3E}">
        <p14:creationId xmlns:p14="http://schemas.microsoft.com/office/powerpoint/2010/main" val="4044100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9446089" cy="2682875"/>
          </a:xfrm>
        </p:spPr>
        <p:txBody>
          <a:bodyPr>
            <a:noAutofit/>
          </a:bodyPr>
          <a:lstStyle/>
          <a:p>
            <a:pPr>
              <a:spcAft>
                <a:spcPts val="1200"/>
              </a:spcAft>
              <a:buFontTx/>
              <a:buChar char="•"/>
            </a:pPr>
            <a:r>
              <a:rPr lang="en-US" altLang="en-US" sz="2400" dirty="0"/>
              <a:t>Conduct ARCTICE validation;</a:t>
            </a:r>
          </a:p>
          <a:p>
            <a:pPr>
              <a:spcAft>
                <a:spcPts val="1200"/>
              </a:spcAft>
              <a:buFontTx/>
              <a:buChar char="•"/>
            </a:pPr>
            <a:r>
              <a:rPr lang="en-US" sz="2400" dirty="0"/>
              <a:t>Increase the accessibility of ARCTICE products;</a:t>
            </a:r>
          </a:p>
          <a:p>
            <a:pPr>
              <a:spcAft>
                <a:spcPts val="1200"/>
              </a:spcAft>
              <a:buFontTx/>
              <a:buChar char="•"/>
            </a:pPr>
            <a:r>
              <a:rPr lang="en-US" altLang="en-US" sz="2400" dirty="0"/>
              <a:t>Transition the ARCTICE to an operational destination;</a:t>
            </a:r>
          </a:p>
          <a:p>
            <a:pPr lvl="1">
              <a:spcAft>
                <a:spcPts val="1200"/>
              </a:spcAft>
              <a:buFontTx/>
              <a:buChar char="•"/>
            </a:pPr>
            <a:r>
              <a:rPr lang="en-US" altLang="en-US" sz="2000" dirty="0"/>
              <a:t>Teleconference with project champions on Aug 20;</a:t>
            </a:r>
          </a:p>
          <a:p>
            <a:pPr lvl="1">
              <a:spcAft>
                <a:spcPts val="1200"/>
              </a:spcAft>
              <a:buFontTx/>
              <a:buChar char="•"/>
            </a:pPr>
            <a:r>
              <a:rPr lang="en-US" altLang="en-US" sz="2000" dirty="0"/>
              <a:t>Teleconference with Axiom data science on Sep 16.</a:t>
            </a:r>
          </a:p>
          <a:p>
            <a:pPr lvl="1">
              <a:spcAft>
                <a:spcPts val="1200"/>
              </a:spcAft>
              <a:buFontTx/>
              <a:buChar char="•"/>
            </a:pPr>
            <a:endParaRPr lang="en-US" altLang="en-US" sz="2000" dirty="0"/>
          </a:p>
          <a:p>
            <a:pPr>
              <a:spcAft>
                <a:spcPts val="1200"/>
              </a:spcAft>
              <a:buFontTx/>
              <a:buChar char="•"/>
            </a:pPr>
            <a:endParaRPr lang="en-US" altLang="en-US" sz="2400" dirty="0"/>
          </a:p>
        </p:txBody>
      </p:sp>
    </p:spTree>
    <p:extLst>
      <p:ext uri="{BB962C8B-B14F-4D97-AF65-F5344CB8AC3E}">
        <p14:creationId xmlns:p14="http://schemas.microsoft.com/office/powerpoint/2010/main" val="331653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9446089" cy="2682875"/>
          </a:xfrm>
        </p:spPr>
        <p:txBody>
          <a:bodyPr>
            <a:noAutofit/>
          </a:bodyPr>
          <a:lstStyle/>
          <a:p>
            <a:pPr>
              <a:spcAft>
                <a:spcPts val="1200"/>
              </a:spcAft>
              <a:buFontTx/>
              <a:buChar char="•"/>
            </a:pPr>
            <a:r>
              <a:rPr lang="en-US" altLang="en-US" sz="2400" dirty="0"/>
              <a:t>Conduct ARCTICE validation;</a:t>
            </a:r>
          </a:p>
          <a:p>
            <a:pPr>
              <a:spcAft>
                <a:spcPts val="1200"/>
              </a:spcAft>
              <a:buFontTx/>
              <a:buChar char="•"/>
            </a:pPr>
            <a:r>
              <a:rPr lang="en-US" sz="2400" dirty="0"/>
              <a:t>Increase the accessibility of ARCTICE products;</a:t>
            </a:r>
          </a:p>
          <a:p>
            <a:pPr>
              <a:spcAft>
                <a:spcPts val="1200"/>
              </a:spcAft>
              <a:buFontTx/>
              <a:buChar char="•"/>
            </a:pPr>
            <a:r>
              <a:rPr lang="en-US" altLang="en-US" sz="2400" dirty="0"/>
              <a:t>Transition the ARCTICE to an operational destination;</a:t>
            </a:r>
          </a:p>
          <a:p>
            <a:pPr>
              <a:spcAft>
                <a:spcPts val="1200"/>
              </a:spcAft>
              <a:buFontTx/>
              <a:buChar char="•"/>
            </a:pPr>
            <a:r>
              <a:rPr lang="en-US" altLang="en-US" sz="2400" dirty="0"/>
              <a:t>Investigate application of ARCTICE RIO charts to forecast Bering Strait traffic bound for a future Arctic Port in Nome, AK (Q3).</a:t>
            </a:r>
          </a:p>
          <a:p>
            <a:pPr marL="0" indent="0">
              <a:spcAft>
                <a:spcPts val="1200"/>
              </a:spcAft>
              <a:buNone/>
            </a:pPr>
            <a:endParaRPr lang="en-US" altLang="en-US" sz="2400" dirty="0"/>
          </a:p>
          <a:p>
            <a:pPr>
              <a:spcAft>
                <a:spcPts val="1200"/>
              </a:spcAft>
              <a:buFontTx/>
              <a:buChar char="•"/>
            </a:pPr>
            <a:endParaRPr lang="en-US" altLang="en-US" sz="2400" dirty="0"/>
          </a:p>
        </p:txBody>
      </p:sp>
    </p:spTree>
    <p:extLst>
      <p:ext uri="{BB962C8B-B14F-4D97-AF65-F5344CB8AC3E}">
        <p14:creationId xmlns:p14="http://schemas.microsoft.com/office/powerpoint/2010/main" val="1414480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7989" y="1491270"/>
            <a:ext cx="5920764" cy="2921241"/>
          </a:xfrm>
          <a:prstGeom prst="rect">
            <a:avLst/>
          </a:prstGeom>
        </p:spPr>
        <p:txBody>
          <a:bodyPr vert="horz" lIns="91440" tIns="45720" rIns="91440" bIns="45720" rtlCol="0">
            <a:normAutofit fontScale="92500" lnSpcReduction="20000"/>
          </a:bodyPr>
          <a:lstStyle/>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Feedback…</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What are we missing?</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What can we improve?</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Who should we connect with to improve odds of research success?</a:t>
            </a:r>
          </a:p>
        </p:txBody>
      </p:sp>
      <p:pic>
        <p:nvPicPr>
          <p:cNvPr id="6" name="Picture Placeholder 4" descr="A large ship in the snow&#10;&#10;Description automatically generated">
            <a:extLst>
              <a:ext uri="{FF2B5EF4-FFF2-40B4-BE49-F238E27FC236}">
                <a16:creationId xmlns:a16="http://schemas.microsoft.com/office/drawing/2014/main" id="{D9A7BD7A-D72A-E04F-B583-6124BE9A906F}"/>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218185" y="1746208"/>
            <a:ext cx="3733800" cy="2244725"/>
          </a:xfrm>
          <a:prstGeom prst="rect">
            <a:avLst/>
          </a:prstGeom>
        </p:spPr>
      </p:pic>
      <p:sp>
        <p:nvSpPr>
          <p:cNvPr id="7" name="Title 1">
            <a:extLst>
              <a:ext uri="{FF2B5EF4-FFF2-40B4-BE49-F238E27FC236}">
                <a16:creationId xmlns:a16="http://schemas.microsoft.com/office/drawing/2014/main" id="{25D2C411-3809-4242-9BD0-EF772C38992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Ready for Questions</a:t>
            </a:r>
            <a:endParaRPr lang="en-US" sz="2800" dirty="0">
              <a:solidFill>
                <a:srgbClr val="EEE9AA"/>
              </a:solidFill>
            </a:endParaRPr>
          </a:p>
        </p:txBody>
      </p:sp>
    </p:spTree>
    <p:extLst>
      <p:ext uri="{BB962C8B-B14F-4D97-AF65-F5344CB8AC3E}">
        <p14:creationId xmlns:p14="http://schemas.microsoft.com/office/powerpoint/2010/main" val="627570310"/>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12101</TotalTime>
  <Words>729</Words>
  <Application>Microsoft Office PowerPoint</Application>
  <PresentationFormat>Widescreen</PresentationFormat>
  <Paragraphs>57</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Franklin Gothic Book</vt:lpstr>
      <vt:lpstr>Franklin Gothic Medium Cond</vt:lpstr>
      <vt:lpstr>Office Theme</vt:lpstr>
      <vt:lpstr> ADAC Year 8 Customer and Partner Roundtable  ADAC Project Briefing Arctic Ice Condition Index</vt:lpstr>
      <vt:lpstr>PowerPoint Presentation</vt:lpstr>
      <vt:lpstr>Arctic Ice Conditions Index (ARCTICE)   Description and Baseline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Univeristy of Alaska Anchorage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Jeffrey A Kee</dc:creator>
  <cp:keywords/>
  <dc:description/>
  <cp:lastModifiedBy>Jifeng Peng</cp:lastModifiedBy>
  <cp:revision>321</cp:revision>
  <cp:lastPrinted>2018-08-30T21:44:35Z</cp:lastPrinted>
  <dcterms:created xsi:type="dcterms:W3CDTF">2018-01-03T22:04:18Z</dcterms:created>
  <dcterms:modified xsi:type="dcterms:W3CDTF">2021-10-06T22:25:05Z</dcterms:modified>
  <cp:category/>
</cp:coreProperties>
</file>